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302" r:id="rId5"/>
    <p:sldId id="306" r:id="rId6"/>
    <p:sldId id="277" r:id="rId7"/>
    <p:sldId id="278" r:id="rId8"/>
    <p:sldId id="279" r:id="rId9"/>
    <p:sldId id="280" r:id="rId10"/>
    <p:sldId id="286" r:id="rId11"/>
    <p:sldId id="281" r:id="rId12"/>
    <p:sldId id="309" r:id="rId13"/>
    <p:sldId id="273" r:id="rId14"/>
    <p:sldId id="274" r:id="rId15"/>
    <p:sldId id="275" r:id="rId16"/>
    <p:sldId id="301" r:id="rId17"/>
    <p:sldId id="276" r:id="rId18"/>
    <p:sldId id="283" r:id="rId19"/>
    <p:sldId id="284" r:id="rId20"/>
    <p:sldId id="285" r:id="rId21"/>
    <p:sldId id="293" r:id="rId22"/>
    <p:sldId id="310" r:id="rId23"/>
    <p:sldId id="311" r:id="rId24"/>
    <p:sldId id="312" r:id="rId25"/>
    <p:sldId id="313" r:id="rId26"/>
    <p:sldId id="314" r:id="rId27"/>
    <p:sldId id="294" r:id="rId28"/>
    <p:sldId id="295" r:id="rId29"/>
    <p:sldId id="296" r:id="rId30"/>
    <p:sldId id="287" r:id="rId31"/>
    <p:sldId id="297" r:id="rId32"/>
    <p:sldId id="298" r:id="rId33"/>
    <p:sldId id="288" r:id="rId34"/>
    <p:sldId id="303" r:id="rId35"/>
    <p:sldId id="304" r:id="rId36"/>
    <p:sldId id="3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>
        <p:scale>
          <a:sx n="60" d="100"/>
          <a:sy n="60" d="100"/>
        </p:scale>
        <p:origin x="23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5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0" y="556285"/>
            <a:ext cx="7909690" cy="4064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1243" y="386233"/>
            <a:ext cx="36195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AutoNum type="arabicParenR"/>
              <a:defRPr/>
            </a:pP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</a:t>
            </a: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관리</a:t>
            </a:r>
            <a:endParaRPr lang="en-US" altLang="ko-KR" sz="2000" b="1" dirty="0" smtClean="0">
              <a:solidFill>
                <a:srgbClr val="221F1F"/>
              </a:solidFill>
              <a:latin typeface="+mn-ea"/>
            </a:endParaRPr>
          </a:p>
          <a:p>
            <a:pPr marL="457200" lvl="0" indent="-45720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AutoNum type="arabicParenR"/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그룹조회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그룹생성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그룹변경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그룹삭제 과정 실습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.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⑥ 각 절차 별로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 smtClean="0">
                <a:solidFill>
                  <a:srgbClr val="221F1F"/>
                </a:solidFill>
                <a:latin typeface="+mn-ea"/>
              </a:rPr>
              <a:t>etc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/group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파일을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조회하여 변경유무를 </a:t>
            </a: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확인</a:t>
            </a: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⑦ 사용자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(user)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가 속하는 </a:t>
            </a: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그룹을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변경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추가함에 따라 권한이 변경되는지 확인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.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747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85" y="326571"/>
            <a:ext cx="6006772" cy="61174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83591" y="386233"/>
            <a:ext cx="52471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AutoNum type="arabicParenR"/>
              <a:defRPr/>
            </a:pP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</a:t>
            </a: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관리</a:t>
            </a:r>
            <a:endParaRPr lang="en-US" altLang="ko-KR" sz="2000" b="1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⑧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etc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/shadow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파일 조회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캡쳐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0786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587" y="464385"/>
            <a:ext cx="4790227" cy="5744224"/>
          </a:xfrm>
          <a:prstGeom prst="rect">
            <a:avLst/>
          </a:prstGeom>
        </p:spPr>
        <p:txBody>
          <a:bodyPr vert="horz" wrap="square" lIns="0" tIns="86193" rIns="0" bIns="0" rtlCol="0">
            <a:spAutoFit/>
          </a:bodyPr>
          <a:lstStyle/>
          <a:p>
            <a:pPr marL="183942" indent="-1714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20" dirty="0" err="1" smtClean="0">
                <a:solidFill>
                  <a:prstClr val="black"/>
                </a:solidFill>
                <a:latin typeface="+mn-ea"/>
                <a:cs typeface="나눔명조"/>
              </a:rPr>
              <a:t>파일</a:t>
            </a:r>
            <a:r>
              <a:rPr sz="2400" b="1" spc="20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디렉토리의</a:t>
            </a:r>
            <a:r>
              <a:rPr sz="2000" b="1" spc="167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 smtClean="0">
                <a:solidFill>
                  <a:prstClr val="black"/>
                </a:solidFill>
                <a:latin typeface="+mn-ea"/>
                <a:cs typeface="나눔명조"/>
              </a:rPr>
              <a:t>소유자</a:t>
            </a:r>
            <a:endParaRPr lang="en-US" sz="2000" b="1" spc="54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83942" indent="-1714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소유자가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해당사용권한을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1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가지고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있으며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파일과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endParaRPr lang="en-US" sz="16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1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관리자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root)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이러한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 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한을 바꿀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sz="1600" b="0" spc="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sz="1600" b="0" spc="-108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0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250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</a:t>
            </a:r>
            <a:r>
              <a:rPr sz="1600" b="0" spc="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소유자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생성한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User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소유로</a:t>
            </a:r>
            <a:r>
              <a:rPr sz="1600" b="0" spc="-20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en-US" sz="1600" spc="-16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2" dirty="0" err="1" smtClean="0">
                <a:solidFill>
                  <a:prstClr val="black"/>
                </a:solidFill>
                <a:latin typeface="+mn-ea"/>
                <a:cs typeface="Book Antiqua"/>
              </a:rPr>
              <a:t>kopoctc</a:t>
            </a:r>
            <a:r>
              <a:rPr sz="1600" b="0" spc="-162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사용자로 접속하여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하나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1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만들었다면</a:t>
            </a:r>
            <a:r>
              <a:rPr sz="1600" b="0" spc="-118" dirty="0" smtClean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파일은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kopoctc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소유권을</a:t>
            </a:r>
            <a:r>
              <a:rPr sz="1600" b="0" spc="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가짐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250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</a:t>
            </a:r>
            <a:r>
              <a:rPr sz="1600" b="0" spc="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chown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또는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소유사용자를</a:t>
            </a:r>
            <a:r>
              <a:rPr sz="1600" b="0" spc="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바꿈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87"/>
              </a:spcBef>
            </a:pPr>
            <a:r>
              <a:rPr lang="ko-KR" altLang="en-US" sz="1600" spc="-250" dirty="0" smtClean="0">
                <a:solidFill>
                  <a:prstClr val="black"/>
                </a:solidFill>
                <a:latin typeface="+mn-ea"/>
                <a:cs typeface="SimSun"/>
              </a:rPr>
              <a:t>  ③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 그룹 권한</a:t>
            </a:r>
            <a:r>
              <a:rPr lang="ko-KR" altLang="en-US" sz="1600" spc="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ko-KR" altLang="en-US" sz="1600" spc="-44" dirty="0" smtClean="0">
                <a:solidFill>
                  <a:prstClr val="black"/>
                </a:solidFill>
                <a:latin typeface="+mn-ea"/>
                <a:cs typeface="Tahoma"/>
              </a:rPr>
              <a:t>  ∙</a:t>
            </a:r>
            <a:r>
              <a:rPr lang="en-US" altLang="ko-KR" sz="1600" spc="-44" dirty="0" err="1">
                <a:solidFill>
                  <a:prstClr val="black"/>
                </a:solidFill>
                <a:latin typeface="+mn-ea"/>
                <a:cs typeface="Book Antiqua"/>
              </a:rPr>
              <a:t>chgrp</a:t>
            </a:r>
            <a:r>
              <a:rPr lang="en-US" altLang="ko-KR" sz="1600" spc="-4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89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또는 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</a:t>
            </a:r>
            <a:r>
              <a:rPr lang="ko-KR" altLang="en-US" sz="1600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바꿈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5568846" y="464384"/>
            <a:ext cx="5748728" cy="5859747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600" spc="54" dirty="0" err="1" smtClean="0">
                <a:solidFill>
                  <a:prstClr val="black"/>
                </a:solidFill>
                <a:latin typeface="+mn-ea"/>
                <a:cs typeface="나눔명조"/>
              </a:rPr>
              <a:t>권한의</a:t>
            </a:r>
            <a:r>
              <a:rPr sz="1600" spc="305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1600" spc="54" dirty="0" err="1" smtClean="0">
                <a:solidFill>
                  <a:prstClr val="black"/>
                </a:solidFill>
                <a:latin typeface="+mn-ea"/>
                <a:cs typeface="나눔명조"/>
              </a:rPr>
              <a:t>이해</a:t>
            </a:r>
            <a:endParaRPr lang="en-US" sz="1600" spc="54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600" b="0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</a:t>
            </a:r>
            <a:r>
              <a:rPr sz="1600" b="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사용자와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그룹의</a:t>
            </a:r>
            <a:r>
              <a:rPr sz="1600" b="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</a:t>
            </a:r>
            <a:endParaRPr lang="en-US" sz="1600" b="0" spc="-14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48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permission)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표기하고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관리하는</a:t>
            </a:r>
            <a:r>
              <a:rPr sz="1600" b="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방법에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알아본다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250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250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3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단계권한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권한은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읽기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쓰기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3</a:t>
            </a:r>
            <a:r>
              <a:rPr sz="1600" b="0" spc="-11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단계</a:t>
            </a:r>
            <a:r>
              <a:rPr lang="ko-KR" altLang="en-US" sz="1600" b="0" spc="-11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-11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1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나누어</a:t>
            </a:r>
            <a:r>
              <a:rPr lang="ko-KR" altLang="en-US" sz="16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진다</a:t>
            </a:r>
            <a:r>
              <a:rPr lang="en-US" altLang="ko-KR" sz="16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lang="en-US" sz="1600" b="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/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부여는 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소유자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(user),  </a:t>
            </a:r>
            <a:r>
              <a:rPr lang="ko-KR" altLang="en-US" sz="160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(group),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(other)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</a:t>
            </a:r>
            <a:r>
              <a:rPr lang="ko-KR" altLang="en-US" sz="160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부여함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9"/>
              </a:spcBef>
            </a:pPr>
            <a:r>
              <a:rPr lang="ko-KR" altLang="en-US" sz="160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즉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하나의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소유자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그룹의 </a:t>
            </a:r>
            <a:endParaRPr lang="en-US" altLang="ko-KR" sz="160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9"/>
              </a:spcBef>
            </a:pPr>
            <a:r>
              <a:rPr lang="ko-KR" altLang="en-US" sz="1600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외에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사용자에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읽기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쓰기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실행하기의  </a:t>
            </a:r>
            <a:endParaRPr lang="en-US" altLang="ko-KR" sz="1600" spc="-11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39500"/>
              </a:lnSpc>
              <a:spcBef>
                <a:spcPts val="89"/>
              </a:spcBef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권한을</a:t>
            </a:r>
            <a:r>
              <a:rPr lang="ko-KR" altLang="en-US" sz="1600" spc="-4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18"/>
              </a:spcBef>
            </a:pPr>
            <a:endParaRPr lang="en-US" altLang="ko-KR" sz="1600" spc="-250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latinLnBrk="1">
              <a:spcBef>
                <a:spcPts val="718"/>
              </a:spcBef>
            </a:pPr>
            <a:r>
              <a:rPr lang="ko-KR" altLang="en-US" sz="1600" spc="-250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ls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Book Antiqua"/>
              </a:rPr>
              <a:t>al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z="1600" spc="-22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조회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118" dirty="0">
                <a:solidFill>
                  <a:prstClr val="black"/>
                </a:solidFill>
                <a:latin typeface="+mn-ea"/>
                <a:cs typeface="Book Antiqua"/>
              </a:rPr>
              <a:t>ls 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z="1600" dirty="0">
                <a:solidFill>
                  <a:prstClr val="black"/>
                </a:solidFill>
                <a:latin typeface="+mn-ea"/>
                <a:cs typeface="Book Antiqua"/>
              </a:rPr>
              <a:t>al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 보여지는 내용으로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600" spc="-11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권한을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 수</a:t>
            </a:r>
            <a:r>
              <a:rPr lang="ko-KR" altLang="en-US" sz="1600" spc="21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192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7" y="277585"/>
            <a:ext cx="6844340" cy="4604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1528" y="440871"/>
            <a:ext cx="46209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d</a:t>
            </a:r>
            <a:r>
              <a:rPr lang="en-US" altLang="ko-KR" sz="2000" dirty="0" err="1" smtClean="0">
                <a:latin typeface="+mn-ea"/>
              </a:rPr>
              <a:t>rwxrwxrwx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d/ </a:t>
            </a:r>
            <a:r>
              <a:rPr lang="ko-KR" altLang="en-US" sz="2000" dirty="0" err="1" smtClean="0">
                <a:latin typeface="+mn-ea"/>
                <a:sym typeface="Wingdings" panose="05000000000000000000" pitchFamily="2" charset="2"/>
              </a:rPr>
              <a:t>디렉토리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 여부</a:t>
            </a:r>
            <a:endParaRPr lang="en-US" altLang="ko-KR" sz="2000" dirty="0" smtClean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r 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읽기 권한</a:t>
            </a:r>
            <a:endParaRPr lang="en-US" altLang="ko-KR" sz="2000" dirty="0" smtClean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w 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쓰기 권한</a:t>
            </a:r>
            <a:endParaRPr lang="en-US" altLang="ko-KR" sz="2000" dirty="0" smtClean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x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실행 권한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d/</a:t>
            </a:r>
            <a:r>
              <a:rPr lang="en-US" altLang="ko-KR" sz="2000" dirty="0" err="1" smtClean="0">
                <a:latin typeface="+mn-ea"/>
                <a:sym typeface="Wingdings" panose="05000000000000000000" pitchFamily="2" charset="2"/>
              </a:rPr>
              <a:t>rwx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en-US" altLang="ko-KR" sz="2000" dirty="0" err="1" smtClean="0">
                <a:latin typeface="+mn-ea"/>
                <a:sym typeface="Wingdings" panose="05000000000000000000" pitchFamily="2" charset="2"/>
              </a:rPr>
              <a:t>rwx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en-US" altLang="ko-KR" sz="2000" dirty="0" err="1" smtClean="0">
                <a:latin typeface="+mn-ea"/>
                <a:sym typeface="Wingdings" panose="05000000000000000000" pitchFamily="2" charset="2"/>
              </a:rPr>
              <a:t>rwx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  </a:t>
            </a:r>
            <a:r>
              <a:rPr lang="ko-KR" altLang="en-US" sz="2000" dirty="0" err="1" smtClean="0">
                <a:latin typeface="+mn-ea"/>
                <a:sym typeface="Wingdings" panose="05000000000000000000" pitchFamily="2" charset="2"/>
              </a:rPr>
              <a:t>디렉토리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유저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2000" dirty="0" smtClean="0">
                <a:latin typeface="+mn-ea"/>
                <a:sym typeface="Wingdings" panose="05000000000000000000" pitchFamily="2" charset="2"/>
              </a:rPr>
              <a:t>그룹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/</a:t>
            </a:r>
            <a:r>
              <a:rPr lang="ko-KR" altLang="en-US" sz="2000" dirty="0" err="1" smtClean="0">
                <a:latin typeface="+mn-ea"/>
                <a:sym typeface="Wingdings" panose="05000000000000000000" pitchFamily="2" charset="2"/>
              </a:rPr>
              <a:t>아더</a:t>
            </a:r>
            <a:endParaRPr lang="en-US" altLang="ko-KR" sz="2000" dirty="0" smtClean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2</a:t>
            </a:r>
            <a:r>
              <a:rPr lang="ko-KR" altLang="en-US" sz="2000" dirty="0" err="1" smtClean="0">
                <a:latin typeface="+mn-ea"/>
              </a:rPr>
              <a:t>진수법으로</a:t>
            </a:r>
            <a:r>
              <a:rPr lang="ko-KR" altLang="en-US" sz="2000" dirty="0" smtClean="0">
                <a:latin typeface="+mn-ea"/>
              </a:rPr>
              <a:t> 표현 하면  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</a:rPr>
              <a:t>644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err="1" smtClean="0">
                <a:latin typeface="+mn-ea"/>
              </a:rPr>
              <a:t>rw</a:t>
            </a:r>
            <a:r>
              <a:rPr lang="en-US" altLang="ko-KR" sz="2000" dirty="0" smtClean="0">
                <a:latin typeface="+mn-ea"/>
              </a:rPr>
              <a:t>-r--r--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smtClean="0">
                <a:latin typeface="+mn-ea"/>
              </a:rPr>
              <a:t>664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sz="2000" dirty="0" err="1" smtClean="0">
                <a:latin typeface="+mn-ea"/>
              </a:rPr>
              <a:t>rw</a:t>
            </a:r>
            <a:r>
              <a:rPr lang="en-US" altLang="ko-KR" sz="2000" dirty="0" smtClean="0">
                <a:latin typeface="+mn-ea"/>
              </a:rPr>
              <a:t>-</a:t>
            </a:r>
            <a:r>
              <a:rPr lang="en-US" altLang="ko-KR" sz="2000" dirty="0" err="1" smtClean="0">
                <a:latin typeface="+mn-ea"/>
              </a:rPr>
              <a:t>rw</a:t>
            </a:r>
            <a:r>
              <a:rPr lang="en-US" altLang="ko-KR" sz="2000" dirty="0" smtClean="0">
                <a:latin typeface="+mn-ea"/>
              </a:rPr>
              <a:t>-r--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7" y="4996543"/>
            <a:ext cx="6899146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53" y="661568"/>
            <a:ext cx="6617762" cy="45542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933" y="2532592"/>
            <a:ext cx="6006260" cy="239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19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0" y="376639"/>
            <a:ext cx="9106315" cy="610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18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1" y="341553"/>
            <a:ext cx="10944833" cy="623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73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1" y="459700"/>
            <a:ext cx="11503799" cy="587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98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04957" y="419764"/>
            <a:ext cx="471895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2) </a:t>
            </a:r>
            <a:r>
              <a:rPr lang="en-US" altLang="ko-KR" sz="2000" b="1" dirty="0" err="1">
                <a:latin typeface="+mn-ea"/>
              </a:rPr>
              <a:t>chown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dirty="0" err="1">
                <a:latin typeface="+mn-ea"/>
              </a:rPr>
              <a:t>chgrp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kopoctc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사용자로 접속하여 파일을 생성 </a:t>
            </a:r>
            <a:r>
              <a:rPr lang="en-US" altLang="ko-KR" sz="2000" dirty="0">
                <a:latin typeface="+mn-ea"/>
              </a:rPr>
              <a:t>: </a:t>
            </a:r>
            <a:r>
              <a:rPr lang="en-US" altLang="ko-KR" sz="2000" dirty="0" err="1">
                <a:latin typeface="+mn-ea"/>
              </a:rPr>
              <a:t>kopoctc</a:t>
            </a:r>
            <a:r>
              <a:rPr lang="ko-KR" altLang="en-US" sz="2000" dirty="0">
                <a:latin typeface="+mn-ea"/>
              </a:rPr>
              <a:t>의 소유권</a:t>
            </a:r>
            <a:r>
              <a:rPr lang="en-US" altLang="ko-KR" sz="2000" dirty="0">
                <a:latin typeface="+mn-ea"/>
              </a:rPr>
              <a:t>. (</a:t>
            </a:r>
            <a:r>
              <a:rPr lang="ko-KR" altLang="en-US" sz="2000" dirty="0">
                <a:latin typeface="+mn-ea"/>
              </a:rPr>
              <a:t>각자의 </a:t>
            </a:r>
            <a:r>
              <a:rPr lang="en-US" altLang="ko-KR" sz="2000" dirty="0">
                <a:latin typeface="+mn-ea"/>
              </a:rPr>
              <a:t>id)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chown</a:t>
            </a:r>
            <a:r>
              <a:rPr lang="en-US" altLang="ko-KR" sz="2000" dirty="0">
                <a:latin typeface="+mn-ea"/>
              </a:rPr>
              <a:t> s1111111 aa : aa</a:t>
            </a:r>
            <a:r>
              <a:rPr lang="ko-KR" altLang="en-US" sz="2000" dirty="0">
                <a:latin typeface="+mn-ea"/>
              </a:rPr>
              <a:t>파일을 </a:t>
            </a:r>
            <a:r>
              <a:rPr lang="en-US" altLang="ko-KR" sz="2000" dirty="0">
                <a:latin typeface="+mn-ea"/>
              </a:rPr>
              <a:t>s1111111 </a:t>
            </a:r>
            <a:r>
              <a:rPr lang="ko-KR" altLang="en-US" sz="2000" dirty="0">
                <a:latin typeface="+mn-ea"/>
              </a:rPr>
              <a:t>라는 사용자의 소유로 바꿈 </a:t>
            </a:r>
            <a:r>
              <a:rPr lang="en-US" altLang="ko-KR" sz="2000" dirty="0">
                <a:latin typeface="+mn-ea"/>
              </a:rPr>
              <a:t>(id</a:t>
            </a:r>
            <a:r>
              <a:rPr lang="ko-KR" altLang="en-US" sz="2000" dirty="0">
                <a:latin typeface="+mn-ea"/>
              </a:rPr>
              <a:t>하나생성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chgrp</a:t>
            </a:r>
            <a:r>
              <a:rPr lang="en-US" altLang="ko-KR" sz="2000" dirty="0">
                <a:latin typeface="+mn-ea"/>
              </a:rPr>
              <a:t> s1111111 aa : aa</a:t>
            </a:r>
            <a:r>
              <a:rPr lang="ko-KR" altLang="en-US" sz="2000" dirty="0">
                <a:latin typeface="+mn-ea"/>
              </a:rPr>
              <a:t>파일을 </a:t>
            </a:r>
            <a:r>
              <a:rPr lang="en-US" altLang="ko-KR" sz="2000" dirty="0">
                <a:latin typeface="+mn-ea"/>
              </a:rPr>
              <a:t>s1111111 </a:t>
            </a:r>
            <a:r>
              <a:rPr lang="ko-KR" altLang="en-US" sz="2000" dirty="0">
                <a:latin typeface="+mn-ea"/>
              </a:rPr>
              <a:t>라는 그룹의 소유로 바꿈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④ </a:t>
            </a:r>
            <a:r>
              <a:rPr lang="ko-KR" altLang="en-US" sz="2000" dirty="0">
                <a:latin typeface="+mn-ea"/>
              </a:rPr>
              <a:t>앞 실습을 하며 </a:t>
            </a:r>
            <a:r>
              <a:rPr lang="en-US" altLang="ko-KR" sz="2000" dirty="0">
                <a:latin typeface="+mn-ea"/>
              </a:rPr>
              <a:t>ls –al</a:t>
            </a:r>
            <a:r>
              <a:rPr lang="ko-KR" altLang="en-US" sz="2000" dirty="0">
                <a:latin typeface="+mn-ea"/>
              </a:rPr>
              <a:t>명령으로 각 파일의 권한을 조회하고 어떤 권한이 있는지 확인</a:t>
            </a: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35" y="333342"/>
            <a:ext cx="5586363" cy="3966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34" y="860634"/>
            <a:ext cx="5586363" cy="389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33" y="1380659"/>
            <a:ext cx="5586364" cy="3613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33" y="1872667"/>
            <a:ext cx="5586364" cy="466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5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004957" y="419764"/>
            <a:ext cx="471895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 smtClean="0">
                <a:latin typeface="+mn-ea"/>
              </a:rPr>
              <a:t>3</a:t>
            </a:r>
            <a:r>
              <a:rPr lang="en-US" altLang="ko-KR" sz="2000" b="1" dirty="0">
                <a:latin typeface="+mn-ea"/>
              </a:rPr>
              <a:t>) </a:t>
            </a:r>
            <a:r>
              <a:rPr lang="ko-KR" altLang="en-US" sz="2000" b="1" dirty="0">
                <a:latin typeface="+mn-ea"/>
              </a:rPr>
              <a:t>상대모드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g-w </a:t>
            </a:r>
            <a:r>
              <a:rPr lang="en-US" altLang="ko-KR" sz="2000" dirty="0" err="1" smtClean="0">
                <a:latin typeface="+mn-ea"/>
              </a:rPr>
              <a:t>aaa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g+rw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aaa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a+x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aaa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o-</a:t>
            </a:r>
            <a:r>
              <a:rPr lang="en-US" altLang="ko-KR" sz="2000" dirty="0" err="1">
                <a:latin typeface="+mn-ea"/>
              </a:rPr>
              <a:t>rwx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aaa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⑤ 실행 후 </a:t>
            </a:r>
            <a:r>
              <a:rPr lang="en-US" altLang="ko-KR" sz="2000" dirty="0">
                <a:latin typeface="+mn-ea"/>
              </a:rPr>
              <a:t>ls –al</a:t>
            </a:r>
            <a:r>
              <a:rPr lang="ko-KR" altLang="en-US" sz="2000" dirty="0">
                <a:latin typeface="+mn-ea"/>
              </a:rPr>
              <a:t>로 권한설정 변경 확인</a:t>
            </a:r>
            <a:endParaRPr lang="en-US" altLang="ko-KR" sz="2000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06" y="300685"/>
            <a:ext cx="5965791" cy="417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5" y="849085"/>
            <a:ext cx="5965791" cy="3625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05" y="1342274"/>
            <a:ext cx="5965792" cy="3286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04" y="1801596"/>
            <a:ext cx="5969927" cy="3701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404" y="2260918"/>
            <a:ext cx="5270967" cy="43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2786" y="489857"/>
            <a:ext cx="40005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4)</a:t>
            </a:r>
            <a:r>
              <a:rPr lang="ko-KR" altLang="en-US" sz="2000" b="1" dirty="0">
                <a:latin typeface="+mn-ea"/>
              </a:rPr>
              <a:t>절대모드 </a:t>
            </a:r>
            <a:r>
              <a:rPr lang="ko-KR" altLang="en-US" sz="2000" b="1" dirty="0" smtClean="0">
                <a:latin typeface="+mn-ea"/>
              </a:rPr>
              <a:t>실습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744 </a:t>
            </a:r>
            <a:r>
              <a:rPr lang="en-US" altLang="ko-KR" sz="2000" dirty="0" err="1">
                <a:latin typeface="+mn-ea"/>
              </a:rPr>
              <a:t>aaa</a:t>
            </a:r>
            <a:r>
              <a:rPr lang="en-US" altLang="ko-KR" sz="2000" dirty="0">
                <a:latin typeface="+mn-ea"/>
              </a:rPr>
              <a:t> (</a:t>
            </a:r>
            <a:r>
              <a:rPr lang="ko-KR" altLang="en-US" sz="2000" dirty="0">
                <a:latin typeface="+mn-ea"/>
              </a:rPr>
              <a:t>어떤 명령일까요</a:t>
            </a:r>
            <a:r>
              <a:rPr lang="en-US" altLang="ko-KR" sz="2000" dirty="0">
                <a:latin typeface="+mn-ea"/>
              </a:rPr>
              <a:t>?)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553 </a:t>
            </a:r>
            <a:r>
              <a:rPr lang="en-US" altLang="ko-KR" sz="2000" dirty="0" err="1">
                <a:latin typeface="+mn-ea"/>
              </a:rPr>
              <a:t>aaa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a-x </a:t>
            </a:r>
            <a:r>
              <a:rPr lang="en-US" altLang="ko-KR" sz="2000" dirty="0" err="1">
                <a:latin typeface="+mn-ea"/>
              </a:rPr>
              <a:t>aaa</a:t>
            </a:r>
            <a:r>
              <a:rPr lang="ko-KR" altLang="en-US" sz="2000" dirty="0">
                <a:latin typeface="+mn-ea"/>
              </a:rPr>
              <a:t>를 절대모드로 변경하면</a:t>
            </a:r>
            <a:r>
              <a:rPr lang="en-US" altLang="ko-KR" sz="2000" dirty="0">
                <a:latin typeface="+mn-ea"/>
              </a:rPr>
              <a:t>?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o-</a:t>
            </a:r>
            <a:r>
              <a:rPr lang="en-US" altLang="ko-KR" sz="2000" dirty="0" err="1">
                <a:latin typeface="+mn-ea"/>
              </a:rPr>
              <a:t>rwx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aaa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절대모드로 어떻게 변경해야 하나</a:t>
            </a:r>
            <a:r>
              <a:rPr lang="en-US" altLang="ko-KR" sz="2000" dirty="0">
                <a:latin typeface="+mn-ea"/>
              </a:rPr>
              <a:t>? </a:t>
            </a:r>
            <a:endParaRPr lang="ko-KR" altLang="en-US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권한 조회를 하고 사용자와 그룹의 권한은 그대로 주어야 함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chmod</a:t>
            </a:r>
            <a:r>
              <a:rPr lang="en-US" altLang="ko-KR" sz="2000" dirty="0">
                <a:latin typeface="+mn-ea"/>
              </a:rPr>
              <a:t> –R 555 </a:t>
            </a:r>
            <a:r>
              <a:rPr lang="ko-KR" altLang="en-US" sz="2000" dirty="0" err="1">
                <a:latin typeface="+mn-ea"/>
              </a:rPr>
              <a:t>디렉토리명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하위 </a:t>
            </a:r>
            <a:r>
              <a:rPr lang="ko-KR" altLang="en-US" sz="2000" dirty="0" err="1">
                <a:latin typeface="+mn-ea"/>
              </a:rPr>
              <a:t>디렉토리에</a:t>
            </a:r>
            <a:r>
              <a:rPr lang="ko-KR" altLang="en-US" sz="2000" dirty="0">
                <a:latin typeface="+mn-ea"/>
              </a:rPr>
              <a:t> 모든 파일들의 권한을 바꿈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45" y="375541"/>
            <a:ext cx="6089428" cy="4082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45" y="923910"/>
            <a:ext cx="6089428" cy="374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45" y="1438259"/>
            <a:ext cx="6106466" cy="3742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45" y="1952607"/>
            <a:ext cx="6089428" cy="34010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45" y="2432844"/>
            <a:ext cx="4802198" cy="41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34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0615" y="301100"/>
            <a:ext cx="11435956" cy="2177094"/>
          </a:xfrm>
          <a:prstGeom prst="rect">
            <a:avLst/>
          </a:prstGeom>
        </p:spPr>
        <p:txBody>
          <a:bodyPr vert="horz" wrap="square" lIns="0" tIns="86193" rIns="0" bIns="0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08" dirty="0" err="1" smtClean="0">
                <a:solidFill>
                  <a:prstClr val="black"/>
                </a:solidFill>
                <a:latin typeface="+mn-ea"/>
                <a:cs typeface="새굴림"/>
              </a:rPr>
              <a:t>링크</a:t>
            </a:r>
            <a:r>
              <a:rPr b="1" spc="-9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8" dirty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2492" marR="4997" indent="131788" algn="just" defTabSz="899404" eaLnBrk="1" fontAlgn="auto" latinLnBrk="1" hangingPunct="1">
              <a:lnSpc>
                <a:spcPct val="105600"/>
              </a:lnSpc>
              <a:spcBef>
                <a:spcPts val="536"/>
              </a:spcBef>
              <a:spcAft>
                <a:spcPts val="0"/>
              </a:spcAft>
              <a:buClrTx/>
            </a:pP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시스템을 운영하다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보면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하나의 파일을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가져다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윈도우 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운영체계에서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예를 들면 아이  콘이 이와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비슷한 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개념이다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b="0" spc="-11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600"/>
              </a:lnSpc>
              <a:spcBef>
                <a:spcPts val="536"/>
              </a:spcBef>
              <a:spcAft>
                <a:spcPts val="0"/>
              </a:spcAft>
              <a:buClrTx/>
            </a:pPr>
            <a:r>
              <a:rPr sz="1400" b="0" spc="-11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바탕화면에</a:t>
            </a:r>
            <a:r>
              <a:rPr sz="1400" b="0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윈도우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브라우저 아이콘은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바탕화면의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아이콘을 클릭하여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프로그램이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 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되지만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파일은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바탕화면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디렉토리가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아닌</a:t>
            </a:r>
            <a:r>
              <a:rPr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0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600"/>
              </a:lnSpc>
              <a:spcBef>
                <a:spcPts val="536"/>
              </a:spcBef>
              <a:spcAft>
                <a:spcPts val="0"/>
              </a:spcAft>
              <a:buClrTx/>
            </a:pPr>
            <a:r>
              <a:rPr sz="14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윈도우의</a:t>
            </a:r>
            <a:r>
              <a:rPr sz="14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프로그램의 익스플로러 디렉토리의 실행파일이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연결되어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경우이  </a:t>
            </a:r>
            <a:r>
              <a:rPr sz="14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</a:t>
            </a:r>
            <a:r>
              <a:rPr b="0" spc="-9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바탕화면의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아이콘을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삭제한다고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지워지는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것은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아니며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12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600"/>
              </a:lnSpc>
              <a:spcBef>
                <a:spcPts val="536"/>
              </a:spcBef>
              <a:spcAft>
                <a:spcPts val="0"/>
              </a:spcAft>
              <a:buClrTx/>
            </a:pPr>
            <a:r>
              <a:rPr sz="14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연결만</a:t>
            </a:r>
            <a:r>
              <a:rPr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지워지는 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경우이다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유닉스와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리눅스에도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이러 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링크파일이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그러한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역할을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b="0" spc="-8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99404" eaLnBrk="1" fontAlgn="auto" latinLnBrk="1" hangingPunct="1">
              <a:spcBef>
                <a:spcPts val="54"/>
              </a:spcBef>
              <a:spcAft>
                <a:spcPts val="0"/>
              </a:spcAft>
              <a:buClrTx/>
            </a:pPr>
            <a:endParaRPr sz="24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320615" y="2236848"/>
            <a:ext cx="11435956" cy="6459719"/>
          </a:xfrm>
          <a:prstGeom prst="rect">
            <a:avLst/>
          </a:prstGeom>
        </p:spPr>
        <p:txBody>
          <a:bodyPr vert="horz" wrap="square" lIns="0" tIns="79948" rIns="0" bIns="0" numCol="2" rtlCol="0">
            <a:spAutoFit/>
          </a:bodyPr>
          <a:lstStyle/>
          <a:p>
            <a:pPr marL="298242" indent="-285750" defTabSz="899404" latinLnBrk="1"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ko-KR" altLang="en-US" b="1" spc="54" dirty="0" smtClean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하드링크</a:t>
            </a:r>
            <a:endParaRPr lang="ko-KR" altLang="en-US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44279" defTabSz="899404" latinLnBrk="1">
              <a:spcBef>
                <a:spcPts val="482"/>
              </a:spcBef>
            </a:pPr>
            <a:r>
              <a:rPr lang="ko-KR" altLang="en-US" sz="140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</a:t>
            </a:r>
            <a:r>
              <a:rPr lang="en-US" altLang="ko-KR" sz="140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(hard</a:t>
            </a:r>
            <a:r>
              <a:rPr lang="ko-KR" altLang="en-US" sz="1400" spc="-7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40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link)</a:t>
            </a:r>
            <a:r>
              <a:rPr lang="ko-KR" altLang="en-US" sz="140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두</a:t>
            </a:r>
            <a:r>
              <a:rPr lang="ko-KR" altLang="en-US" sz="140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파일명은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디스크에</a:t>
            </a:r>
            <a:r>
              <a:rPr lang="ko-KR" altLang="en-US" sz="140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위치한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데이터를</a:t>
            </a:r>
            <a:r>
              <a:rPr lang="ko-KR" altLang="en-US" sz="140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가리키며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다음과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lang="ko-KR" altLang="en-US" sz="140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특징이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있다</a:t>
            </a:r>
            <a:r>
              <a:rPr lang="en-US" altLang="ko-KR" sz="140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400" spc="-250" dirty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①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특징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79"/>
              </a:spcBef>
            </a:pP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하드링크의 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두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파일명은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디스크에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위치한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데이터를</a:t>
            </a:r>
            <a:r>
              <a:rPr lang="ko-KR" altLang="en-US" sz="1400" spc="20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가리킴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하드링크는 </a:t>
            </a:r>
            <a:r>
              <a:rPr lang="ko-KR" altLang="en-US" sz="14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원본파일과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완전히 </a:t>
            </a:r>
            <a:r>
              <a:rPr lang="ko-KR" altLang="en-US" sz="140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동일하고</a:t>
            </a:r>
            <a:r>
              <a:rPr lang="en-US" altLang="ko-KR" sz="140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부가적인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 공간을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차지하지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않음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marR="2377174" defTabSz="899404" latinLnBrk="1">
              <a:lnSpc>
                <a:spcPts val="2213"/>
              </a:lnSpc>
              <a:spcBef>
                <a:spcPts val="201"/>
              </a:spcBef>
            </a:pPr>
            <a:r>
              <a:rPr lang="ko-KR" altLang="en-US" sz="1400" spc="2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40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파일은 원본과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동일하기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때문에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지우면 원본도 삭제됨  </a:t>
            </a:r>
            <a:r>
              <a:rPr lang="ko-KR" altLang="en-US" sz="140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윈도우운영체계에는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없는</a:t>
            </a:r>
            <a:r>
              <a:rPr lang="ko-KR" altLang="en-US" sz="140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개념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507"/>
              </a:spcBef>
            </a:pPr>
            <a:r>
              <a:rPr lang="ko-KR" altLang="en-US" sz="1400" spc="-250" dirty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② </a:t>
            </a:r>
            <a:r>
              <a:rPr lang="ko-KR" altLang="en-US" sz="14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하드링크로</a:t>
            </a:r>
            <a:r>
              <a:rPr lang="ko-KR" altLang="en-US" sz="14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연결하기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하드링크로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</a:t>
            </a:r>
            <a:r>
              <a:rPr lang="ko-KR" altLang="en-US" sz="1400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40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ln</a:t>
            </a:r>
            <a:r>
              <a:rPr lang="ko-KR" altLang="en-US" sz="140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79"/>
              </a:spcBef>
            </a:pPr>
            <a:r>
              <a:rPr lang="ko-KR" altLang="en-US" sz="1400" spc="10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z="1400" spc="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ln </a:t>
            </a:r>
            <a:r>
              <a:rPr lang="en-US" altLang="ko-KR" sz="1400" spc="-15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</a:t>
            </a:r>
            <a:r>
              <a:rPr lang="ko-KR" altLang="en-US" sz="140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40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abc2: </a:t>
            </a:r>
            <a:r>
              <a:rPr lang="en-US" altLang="ko-KR" sz="140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</a:t>
            </a:r>
            <a:r>
              <a:rPr lang="ko-KR" altLang="en-US" sz="140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라는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z="140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</a:t>
            </a:r>
            <a:r>
              <a:rPr lang="ko-KR" altLang="en-US" sz="140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라는 </a:t>
            </a:r>
            <a:r>
              <a:rPr lang="ko-KR" altLang="en-US" sz="140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하드링크파일로 </a:t>
            </a:r>
            <a:r>
              <a:rPr lang="ko-KR" altLang="en-US" sz="14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</a:t>
            </a:r>
            <a:r>
              <a:rPr lang="en-US" altLang="ko-KR" sz="140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z="140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</a:t>
            </a:r>
            <a:r>
              <a:rPr lang="ko-KR" altLang="en-US" sz="140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파일은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새로</a:t>
            </a:r>
            <a:r>
              <a:rPr lang="ko-KR" altLang="en-US" sz="140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생성됨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40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40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lang="ko-KR" altLang="en-US" sz="14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파일상태를 </a:t>
            </a:r>
            <a:r>
              <a:rPr lang="ko-KR" altLang="en-US" sz="14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보는 </a:t>
            </a:r>
            <a:r>
              <a:rPr lang="ko-KR" altLang="en-US" sz="14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명령은</a:t>
            </a:r>
            <a:r>
              <a:rPr lang="ko-KR" altLang="en-US" sz="140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40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stat</a:t>
            </a:r>
            <a:endParaRPr lang="ko-KR" altLang="en-US" sz="14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b="0" spc="-89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b="0" spc="-89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b="0" spc="-89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</a:pPr>
            <a:endParaRPr lang="en-US" sz="1400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89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심볼릭</a:t>
            </a:r>
            <a:r>
              <a:rPr b="1" spc="305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 </a:t>
            </a:r>
            <a:r>
              <a:rPr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링크</a:t>
            </a:r>
            <a:endParaRPr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심볼릭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링크</a:t>
            </a:r>
            <a:r>
              <a:rPr sz="14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(symbolic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4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link)</a:t>
            </a:r>
            <a:r>
              <a:rPr sz="14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는</a:t>
            </a:r>
            <a:r>
              <a:rPr sz="1400" b="0" spc="-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원</a:t>
            </a:r>
            <a:r>
              <a:rPr sz="14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연결해</a:t>
            </a:r>
            <a:r>
              <a:rPr sz="1400" b="0" spc="-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주는</a:t>
            </a:r>
            <a:r>
              <a:rPr sz="14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파일로</a:t>
            </a:r>
            <a:r>
              <a:rPr sz="14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단순</a:t>
            </a:r>
            <a:r>
              <a:rPr sz="1400" b="0" spc="-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링크된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파일이며</a:t>
            </a:r>
            <a:r>
              <a:rPr sz="14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다음과</a:t>
            </a:r>
            <a:r>
              <a:rPr sz="1400" b="0" spc="-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sz="14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특징이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있다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spc="-250" dirty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①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특징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4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4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심볼릭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링크는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작은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파일로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존재하고 </a:t>
            </a:r>
            <a:r>
              <a:rPr sz="14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파일은 링크된 파일을</a:t>
            </a:r>
            <a:r>
              <a:rPr sz="1400" b="0" spc="21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가리킴</a:t>
            </a:r>
            <a:r>
              <a:rPr sz="14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400" b="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윈도우에서</a:t>
            </a:r>
            <a:r>
              <a:rPr sz="1400" b="0" spc="5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바탕화면의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바로가기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아이콘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개념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아이콘을 지운다고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파일이 </a:t>
            </a:r>
            <a:r>
              <a:rPr sz="14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지워지지는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않음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spc="-250" dirty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②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심볼릭 링크로</a:t>
            </a:r>
            <a:r>
              <a:rPr sz="14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연결하기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400" b="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400" b="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하드링크로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 </a:t>
            </a:r>
            <a:r>
              <a:rPr sz="14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ln </a:t>
            </a:r>
            <a:r>
              <a:rPr sz="1400" b="0" spc="7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400" b="0" spc="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</a:t>
            </a:r>
            <a:r>
              <a:rPr sz="1400" b="0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400" b="0" spc="10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400" b="0" spc="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ln </a:t>
            </a:r>
            <a:r>
              <a:rPr sz="14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-s </a:t>
            </a:r>
            <a:r>
              <a:rPr sz="14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</a:t>
            </a:r>
            <a:r>
              <a:rPr sz="14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4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abc2: </a:t>
            </a:r>
            <a:r>
              <a:rPr sz="14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</a:t>
            </a:r>
            <a:r>
              <a:rPr sz="14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라는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sz="14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</a:t>
            </a:r>
            <a:r>
              <a:rPr sz="14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라는 </a:t>
            </a:r>
            <a:r>
              <a:rPr sz="14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하드링크파일로 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</a:t>
            </a:r>
            <a:r>
              <a:rPr sz="14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4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abc2</a:t>
            </a:r>
            <a:r>
              <a:rPr sz="14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파일은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새로</a:t>
            </a:r>
            <a:r>
              <a:rPr sz="1400" b="0" spc="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생성됨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4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sz="14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파일상태를 </a:t>
            </a:r>
            <a:r>
              <a:rPr sz="14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보는 </a:t>
            </a:r>
            <a:r>
              <a:rPr sz="14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명령은</a:t>
            </a:r>
            <a:r>
              <a:rPr sz="14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400" b="0" spc="-12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stat</a:t>
            </a:r>
            <a:endParaRPr sz="14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2589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40" y="350991"/>
            <a:ext cx="11374358" cy="42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1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64" y="368792"/>
            <a:ext cx="6755434" cy="43186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64" y="4818753"/>
            <a:ext cx="7849695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5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67" y="471613"/>
            <a:ext cx="11172404" cy="46100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67" y="636505"/>
            <a:ext cx="565474" cy="5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3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8" y="282643"/>
            <a:ext cx="5585217" cy="47073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78" y="4989944"/>
            <a:ext cx="8040222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7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2" y="434357"/>
            <a:ext cx="11258917" cy="6030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81" y="434356"/>
            <a:ext cx="465999" cy="46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92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11" y="367830"/>
            <a:ext cx="8197331" cy="5123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19458" y="514787"/>
            <a:ext cx="318407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5) Hard </a:t>
            </a:r>
            <a:r>
              <a:rPr lang="en-US" altLang="ko-KR" sz="2000" b="1" dirty="0" smtClean="0">
                <a:latin typeface="+mn-ea"/>
              </a:rPr>
              <a:t>Link</a:t>
            </a:r>
          </a:p>
          <a:p>
            <a:pPr latinLnBrk="1"/>
            <a:endParaRPr lang="ko-KR" altLang="en-US" sz="2000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① </a:t>
            </a:r>
            <a:r>
              <a:rPr lang="en-US" altLang="ko-KR" dirty="0" err="1">
                <a:latin typeface="+mn-ea"/>
              </a:rPr>
              <a:t>abc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파일을 </a:t>
            </a:r>
            <a:r>
              <a:rPr lang="ko-KR" altLang="en-US" dirty="0" smtClean="0">
                <a:latin typeface="+mn-ea"/>
              </a:rPr>
              <a:t>생성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② </a:t>
            </a:r>
            <a:r>
              <a:rPr lang="en-US" altLang="ko-KR" dirty="0">
                <a:latin typeface="+mn-ea"/>
              </a:rPr>
              <a:t>ln </a:t>
            </a:r>
            <a:r>
              <a:rPr lang="en-US" altLang="ko-KR" dirty="0" err="1">
                <a:latin typeface="+mn-ea"/>
              </a:rPr>
              <a:t>abc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l_abc</a:t>
            </a:r>
            <a:r>
              <a:rPr lang="en-US" altLang="ko-KR" dirty="0">
                <a:latin typeface="+mn-ea"/>
              </a:rPr>
              <a:t> : </a:t>
            </a:r>
            <a:r>
              <a:rPr lang="en-US" altLang="ko-KR" dirty="0" err="1">
                <a:latin typeface="+mn-ea"/>
              </a:rPr>
              <a:t>abc</a:t>
            </a:r>
            <a:r>
              <a:rPr lang="ko-KR" altLang="en-US" dirty="0">
                <a:latin typeface="+mn-ea"/>
              </a:rPr>
              <a:t>파일과 </a:t>
            </a:r>
            <a:r>
              <a:rPr lang="en-US" altLang="ko-KR" dirty="0" err="1">
                <a:latin typeface="+mn-ea"/>
              </a:rPr>
              <a:t>l_abc</a:t>
            </a:r>
            <a:r>
              <a:rPr lang="ko-KR" altLang="en-US" dirty="0">
                <a:latin typeface="+mn-ea"/>
              </a:rPr>
              <a:t>파일을 하드링크 함 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③ </a:t>
            </a:r>
            <a:r>
              <a:rPr lang="en-US" altLang="ko-KR" dirty="0">
                <a:latin typeface="+mn-ea"/>
              </a:rPr>
              <a:t>ls –al *</a:t>
            </a:r>
            <a:r>
              <a:rPr lang="ko-KR" altLang="en-US" dirty="0">
                <a:latin typeface="+mn-ea"/>
              </a:rPr>
              <a:t>로 두 파일을 </a:t>
            </a:r>
            <a:r>
              <a:rPr lang="ko-KR" altLang="en-US" dirty="0" smtClean="0">
                <a:latin typeface="+mn-ea"/>
              </a:rPr>
              <a:t>확인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④ </a:t>
            </a:r>
            <a:r>
              <a:rPr lang="en-US" altLang="ko-KR" dirty="0">
                <a:latin typeface="+mn-ea"/>
              </a:rPr>
              <a:t>stat </a:t>
            </a:r>
            <a:r>
              <a:rPr lang="en-US" altLang="ko-KR" dirty="0" err="1">
                <a:latin typeface="+mn-ea"/>
              </a:rPr>
              <a:t>abc</a:t>
            </a:r>
            <a:r>
              <a:rPr lang="en-US" altLang="ko-KR" dirty="0">
                <a:latin typeface="+mn-ea"/>
              </a:rPr>
              <a:t>, stat </a:t>
            </a:r>
            <a:r>
              <a:rPr lang="en-US" altLang="ko-KR" dirty="0" err="1">
                <a:latin typeface="+mn-ea"/>
              </a:rPr>
              <a:t>l_abc</a:t>
            </a:r>
            <a:r>
              <a:rPr lang="ko-KR" altLang="en-US" dirty="0">
                <a:latin typeface="+mn-ea"/>
              </a:rPr>
              <a:t>로 두 파일의 디스크 상황을 보고 하드링크를 확인</a:t>
            </a:r>
          </a:p>
          <a:p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742809" y="1632857"/>
            <a:ext cx="1796143" cy="22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42809" y="3788229"/>
            <a:ext cx="1796143" cy="22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7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3" y="342900"/>
            <a:ext cx="8191214" cy="4972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37814" y="489857"/>
            <a:ext cx="31350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6) Symbolic </a:t>
            </a:r>
            <a:r>
              <a:rPr lang="en-US" altLang="ko-KR" sz="2000" b="1" dirty="0" smtClean="0">
                <a:latin typeface="+mn-ea"/>
              </a:rPr>
              <a:t>Link</a:t>
            </a: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① </a:t>
            </a:r>
            <a:r>
              <a:rPr lang="en-US" altLang="ko-KR" dirty="0" err="1">
                <a:latin typeface="+mn-ea"/>
              </a:rPr>
              <a:t>efg</a:t>
            </a:r>
            <a:r>
              <a:rPr lang="en-US" altLang="ko-KR" dirty="0">
                <a:latin typeface="+mn-ea"/>
              </a:rPr>
              <a:t> : </a:t>
            </a:r>
            <a:r>
              <a:rPr lang="ko-KR" altLang="en-US" dirty="0">
                <a:latin typeface="+mn-ea"/>
              </a:rPr>
              <a:t>파일을 </a:t>
            </a:r>
            <a:r>
              <a:rPr lang="ko-KR" altLang="en-US" dirty="0" smtClean="0">
                <a:latin typeface="+mn-ea"/>
              </a:rPr>
              <a:t>생성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② </a:t>
            </a:r>
            <a:r>
              <a:rPr lang="en-US" altLang="ko-KR" dirty="0">
                <a:latin typeface="+mn-ea"/>
              </a:rPr>
              <a:t>ln –s </a:t>
            </a:r>
            <a:r>
              <a:rPr lang="en-US" altLang="ko-KR" dirty="0" err="1">
                <a:latin typeface="+mn-ea"/>
              </a:rPr>
              <a:t>efg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s_efg</a:t>
            </a:r>
            <a:r>
              <a:rPr lang="en-US" altLang="ko-KR" dirty="0">
                <a:latin typeface="+mn-ea"/>
              </a:rPr>
              <a:t> : </a:t>
            </a:r>
            <a:r>
              <a:rPr lang="en-US" altLang="ko-KR" dirty="0" err="1">
                <a:latin typeface="+mn-ea"/>
              </a:rPr>
              <a:t>efg</a:t>
            </a:r>
            <a:r>
              <a:rPr lang="ko-KR" altLang="en-US" dirty="0">
                <a:latin typeface="+mn-ea"/>
              </a:rPr>
              <a:t>파일과 </a:t>
            </a:r>
            <a:r>
              <a:rPr lang="en-US" altLang="ko-KR" dirty="0" err="1">
                <a:latin typeface="+mn-ea"/>
              </a:rPr>
              <a:t>s_efg</a:t>
            </a:r>
            <a:r>
              <a:rPr lang="ko-KR" altLang="en-US" dirty="0">
                <a:latin typeface="+mn-ea"/>
              </a:rPr>
              <a:t>파일을 </a:t>
            </a:r>
            <a:r>
              <a:rPr lang="ko-KR" altLang="en-US" dirty="0" err="1">
                <a:latin typeface="+mn-ea"/>
              </a:rPr>
              <a:t>심볼릭</a:t>
            </a:r>
            <a:r>
              <a:rPr lang="ko-KR" altLang="en-US" dirty="0">
                <a:latin typeface="+mn-ea"/>
              </a:rPr>
              <a:t> 링크함 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③ </a:t>
            </a:r>
            <a:r>
              <a:rPr lang="en-US" altLang="ko-KR" dirty="0">
                <a:latin typeface="+mn-ea"/>
              </a:rPr>
              <a:t>ls –al *</a:t>
            </a:r>
            <a:r>
              <a:rPr lang="ko-KR" altLang="en-US" dirty="0">
                <a:latin typeface="+mn-ea"/>
              </a:rPr>
              <a:t>로 두 파일을 </a:t>
            </a:r>
            <a:r>
              <a:rPr lang="ko-KR" altLang="en-US" dirty="0" smtClean="0">
                <a:latin typeface="+mn-ea"/>
              </a:rPr>
              <a:t>확인</a:t>
            </a:r>
            <a:endParaRPr lang="en-US" altLang="ko-KR" dirty="0" smtClean="0">
              <a:latin typeface="+mn-ea"/>
            </a:endParaRP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④ </a:t>
            </a:r>
            <a:r>
              <a:rPr lang="en-US" altLang="ko-KR" dirty="0">
                <a:latin typeface="+mn-ea"/>
              </a:rPr>
              <a:t>stat </a:t>
            </a:r>
            <a:r>
              <a:rPr lang="en-US" altLang="ko-KR" dirty="0" err="1">
                <a:latin typeface="+mn-ea"/>
              </a:rPr>
              <a:t>efg</a:t>
            </a:r>
            <a:r>
              <a:rPr lang="en-US" altLang="ko-KR" dirty="0">
                <a:latin typeface="+mn-ea"/>
              </a:rPr>
              <a:t> , stat </a:t>
            </a:r>
            <a:r>
              <a:rPr lang="en-US" altLang="ko-KR" dirty="0" err="1">
                <a:latin typeface="+mn-ea"/>
              </a:rPr>
              <a:t>s_efg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로 두 파일의 디스크 상황을 보고 하드링크를 확인</a:t>
            </a:r>
          </a:p>
          <a:p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824842" y="1567544"/>
            <a:ext cx="1796143" cy="22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24842" y="3706586"/>
            <a:ext cx="1796143" cy="22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728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83" y="333644"/>
            <a:ext cx="6337946" cy="623718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604657" y="4816929"/>
            <a:ext cx="1796143" cy="2286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51914" y="636814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변경된 </a:t>
            </a:r>
            <a:r>
              <a:rPr lang="ko-KR" altLang="en-US" dirty="0" err="1" smtClean="0"/>
              <a:t>심볼릭</a:t>
            </a:r>
            <a:r>
              <a:rPr lang="ko-KR" altLang="en-US" dirty="0" smtClean="0"/>
              <a:t> 링크파일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88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 smtClean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</a:t>
            </a:r>
            <a:r>
              <a:rPr lang="en-US" altLang="ko-KR" sz="2400" b="1" dirty="0" err="1" smtClean="0">
                <a:latin typeface="+mn-ea"/>
              </a:rPr>
              <a:t>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</a:t>
            </a:r>
            <a:r>
              <a:rPr lang="en-US" altLang="ko-KR" sz="2400" b="1" dirty="0" smtClean="0">
                <a:latin typeface="+mj-ea"/>
                <a:ea typeface="+mj-ea"/>
              </a:rPr>
              <a:t>ouch</a:t>
            </a: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</a:t>
            </a:r>
            <a:r>
              <a:rPr lang="en-US" altLang="ko-KR" sz="2400" b="1" dirty="0" smtClean="0">
                <a:latin typeface="+mj-ea"/>
                <a:ea typeface="+mj-ea"/>
              </a:rPr>
              <a:t>d</a:t>
            </a: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</a:t>
            </a:r>
            <a:r>
              <a:rPr lang="en-US" altLang="ko-KR" sz="2400" b="1" dirty="0" err="1" smtClean="0">
                <a:latin typeface="+mj-ea"/>
                <a:ea typeface="+mj-ea"/>
              </a:rPr>
              <a:t>m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0" y="1242865"/>
            <a:ext cx="11338149" cy="406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34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3" y="298341"/>
            <a:ext cx="4449899" cy="62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4" y="329784"/>
            <a:ext cx="8186989" cy="59426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51" y="782776"/>
            <a:ext cx="3523293" cy="251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37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29" y="363689"/>
            <a:ext cx="9353276" cy="616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45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29" y="310243"/>
            <a:ext cx="8497528" cy="624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38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2" y="293914"/>
            <a:ext cx="8483647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62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81" y="329518"/>
            <a:ext cx="5756415" cy="610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3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945" y="333757"/>
            <a:ext cx="5753612" cy="6452880"/>
          </a:xfrm>
          <a:prstGeom prst="rect">
            <a:avLst/>
          </a:prstGeom>
        </p:spPr>
        <p:txBody>
          <a:bodyPr vert="horz" wrap="square" lIns="0" tIns="86193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30" dirty="0" err="1" smtClean="0">
                <a:solidFill>
                  <a:prstClr val="black"/>
                </a:solidFill>
                <a:latin typeface="+mn-ea"/>
                <a:cs typeface="나눔명조"/>
              </a:rPr>
              <a:t>사용자</a:t>
            </a:r>
            <a:r>
              <a:rPr sz="2400" b="1" spc="30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2000" b="1" spc="20" dirty="0">
                <a:solidFill>
                  <a:prstClr val="black"/>
                </a:solidFill>
                <a:latin typeface="+mn-ea"/>
                <a:cs typeface="나눔명조"/>
              </a:rPr>
              <a:t>그룹</a:t>
            </a:r>
            <a:r>
              <a:rPr sz="2400" b="1" spc="20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2400" b="1" spc="14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권한관리</a:t>
            </a: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리눅스는</a:t>
            </a:r>
            <a:r>
              <a:rPr sz="14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사람이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다중사용자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운영체계로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묶음의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개념이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존재한다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b="0" spc="-250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250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사용자는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개의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그룹에 포함될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sz="1400" b="0" spc="24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b="0" spc="-250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b="0" spc="-250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그룹관리</a:t>
            </a:r>
            <a:r>
              <a:rPr sz="14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10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103" dirty="0">
                <a:solidFill>
                  <a:prstClr val="black"/>
                </a:solidFill>
                <a:latin typeface="+mn-ea"/>
                <a:cs typeface="Book Antiqua"/>
              </a:rPr>
              <a:t>id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현재의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사용자를 알아보는</a:t>
            </a:r>
            <a:r>
              <a:rPr sz="1400" b="0" spc="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64" dirty="0">
                <a:solidFill>
                  <a:prstClr val="black"/>
                </a:solidFill>
                <a:latin typeface="+mn-ea"/>
                <a:cs typeface="Book Antiqua"/>
              </a:rPr>
              <a:t>groups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현재의 그룹을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알아보는</a:t>
            </a:r>
            <a:r>
              <a:rPr sz="1400" b="0" spc="-2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b="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79" dirty="0">
                <a:solidFill>
                  <a:prstClr val="black"/>
                </a:solidFill>
                <a:latin typeface="+mn-ea"/>
                <a:cs typeface="Book Antiqua"/>
              </a:rPr>
              <a:t>adduser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사용자를 등록하는</a:t>
            </a:r>
            <a:r>
              <a:rPr sz="1400" b="0" spc="-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9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98" dirty="0">
                <a:solidFill>
                  <a:prstClr val="black"/>
                </a:solidFill>
                <a:latin typeface="+mn-ea"/>
                <a:cs typeface="Book Antiqua"/>
              </a:rPr>
              <a:t>addgroup: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등록하는</a:t>
            </a:r>
            <a:r>
              <a:rPr sz="1400" b="0" spc="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6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deluser: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등록하는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spc="-8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9" dirty="0">
                <a:solidFill>
                  <a:prstClr val="black"/>
                </a:solidFill>
                <a:latin typeface="+mn-ea"/>
                <a:cs typeface="Book Antiqua"/>
              </a:rPr>
              <a:t>delgroup: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등록하는</a:t>
            </a:r>
            <a:r>
              <a:rPr sz="1400" b="0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b="0" spc="-250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b="0" spc="-250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사용자와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그룹은 시스템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내부에서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숫자로</a:t>
            </a:r>
            <a:r>
              <a:rPr sz="1400" b="0" spc="22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표시됨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" dirty="0">
                <a:solidFill>
                  <a:prstClr val="black"/>
                </a:solidFill>
                <a:latin typeface="+mn-ea"/>
                <a:cs typeface="Book Antiqua"/>
              </a:rPr>
              <a:t>uid: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사용자를 표시하는</a:t>
            </a:r>
            <a:r>
              <a:rPr sz="1400" b="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숫자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dirty="0">
                <a:solidFill>
                  <a:prstClr val="black"/>
                </a:solidFill>
                <a:latin typeface="+mn-ea"/>
                <a:cs typeface="Book Antiqua"/>
              </a:rPr>
              <a:t>gid: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표시하는</a:t>
            </a:r>
            <a:r>
              <a:rPr sz="1400" b="0" spc="-16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숫자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6515100" y="333756"/>
            <a:ext cx="5372100" cy="4532158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354768" indent="-34290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232970" algn="l"/>
              </a:tabLst>
            </a:pPr>
            <a:r>
              <a:rPr sz="2000" b="1" spc="-157" dirty="0">
                <a:solidFill>
                  <a:prstClr val="black"/>
                </a:solidFill>
                <a:latin typeface="+mn-ea"/>
                <a:cs typeface="은 바탕"/>
              </a:rPr>
              <a:t>그룹관리</a:t>
            </a:r>
            <a:r>
              <a:rPr sz="2000" b="1" spc="-128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162" dirty="0">
                <a:solidFill>
                  <a:prstClr val="black"/>
                </a:solidFill>
                <a:latin typeface="+mn-ea"/>
                <a:cs typeface="은 바탕"/>
              </a:rPr>
              <a:t>명령어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탐색하기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 </a:t>
            </a:r>
            <a:r>
              <a:rPr sz="1400" b="0" spc="-187" dirty="0">
                <a:solidFill>
                  <a:prstClr val="black"/>
                </a:solidFill>
                <a:latin typeface="+mn-ea"/>
                <a:cs typeface="Book Antiqua"/>
              </a:rPr>
              <a:t>pwd, </a:t>
            </a:r>
            <a:r>
              <a:rPr sz="1400" b="0" spc="-143" dirty="0">
                <a:solidFill>
                  <a:prstClr val="black"/>
                </a:solidFill>
                <a:latin typeface="+mn-ea"/>
                <a:cs typeface="Book Antiqua"/>
              </a:rPr>
              <a:t>cd, </a:t>
            </a:r>
            <a:r>
              <a:rPr sz="1400" b="0" spc="-98" dirty="0" err="1">
                <a:solidFill>
                  <a:prstClr val="black"/>
                </a:solidFill>
                <a:latin typeface="+mn-ea"/>
                <a:cs typeface="Book Antiqua"/>
              </a:rPr>
              <a:t>ls</a:t>
            </a:r>
            <a:r>
              <a:rPr sz="1400" b="0" spc="-9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</a:t>
            </a:r>
            <a:r>
              <a:rPr sz="14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sz="14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endParaRPr lang="en-US" sz="1400" b="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b="0" spc="-250" dirty="0" smtClean="0">
                <a:solidFill>
                  <a:prstClr val="black"/>
                </a:solidFill>
                <a:latin typeface="+mn-ea"/>
                <a:cs typeface="SimSun"/>
              </a:rPr>
              <a:t> -  </a:t>
            </a:r>
            <a:r>
              <a:rPr b="0" spc="-250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그룹조회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SzPct val="118181"/>
              <a:buFont typeface="Book Antiqua"/>
              <a:buChar char="-"/>
              <a:tabLst>
                <a:tab pos="304798" algn="l"/>
              </a:tabLst>
            </a:pP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자기가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속한 그룹 </a:t>
            </a:r>
            <a:r>
              <a:rPr sz="14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67" dirty="0">
                <a:solidFill>
                  <a:prstClr val="black"/>
                </a:solidFill>
                <a:latin typeface="+mn-ea"/>
                <a:cs typeface="Book Antiqua"/>
              </a:rPr>
              <a:t>groups </a:t>
            </a:r>
            <a:r>
              <a:rPr sz="1400" b="0" spc="-6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400" b="0" spc="-3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28" dirty="0" smtClean="0">
                <a:solidFill>
                  <a:prstClr val="black"/>
                </a:solidFill>
                <a:latin typeface="+mn-ea"/>
                <a:cs typeface="Book Antiqua"/>
              </a:rPr>
              <a:t>id</a:t>
            </a:r>
            <a:endParaRPr sz="1400"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04173" lvl="1" indent="-101183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SzPct val="118181"/>
              <a:buFont typeface="Book Antiqua"/>
              <a:buChar char="-"/>
              <a:tabLst>
                <a:tab pos="304798" algn="l"/>
              </a:tabLst>
            </a:pP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 </a:t>
            </a: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정의되어</a:t>
            </a:r>
            <a:r>
              <a:rPr sz="14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</a:t>
            </a:r>
            <a:r>
              <a:rPr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보려면</a:t>
            </a:r>
            <a:r>
              <a:rPr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67" dirty="0" smtClean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400" b="0" spc="-167" dirty="0" err="1" smtClean="0">
                <a:solidFill>
                  <a:prstClr val="black"/>
                </a:solidFill>
                <a:latin typeface="+mn-ea"/>
                <a:cs typeface="Book Antiqua"/>
              </a:rPr>
              <a:t>etc</a:t>
            </a:r>
            <a:r>
              <a:rPr sz="1400" b="0" spc="-167" dirty="0" smtClean="0">
                <a:solidFill>
                  <a:prstClr val="black"/>
                </a:solidFill>
                <a:latin typeface="+mn-ea"/>
                <a:cs typeface="Book Antiqua"/>
              </a:rPr>
              <a:t>/group </a:t>
            </a:r>
            <a:r>
              <a:rPr sz="14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en-US"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봄</a:t>
            </a:r>
            <a:r>
              <a:rPr lang="en-US" altLang="ko-KR" sz="14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304173" lvl="1" indent="-101183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SzPct val="118181"/>
              <a:buFont typeface="Book Antiqua"/>
              <a:buChar char="-"/>
              <a:tabLst>
                <a:tab pos="304798" algn="l"/>
              </a:tabLst>
            </a:pPr>
            <a:endParaRPr lang="en-US" sz="1400" b="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r>
              <a:rPr lang="ko-KR" altLang="en-US" spc="-250" dirty="0" smtClean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lang="ko-KR" altLang="en-US" sz="1400" spc="-250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ko-KR" altLang="en-US" sz="14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lang="ko-KR" altLang="en-US" sz="140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생성하기 </a:t>
            </a:r>
            <a:r>
              <a:rPr lang="ko-KR" altLang="en-US" sz="14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lang="en-US" altLang="ko-KR" sz="1600" spc="-172" dirty="0" err="1" smtClean="0">
                <a:solidFill>
                  <a:prstClr val="black"/>
                </a:solidFill>
                <a:latin typeface="+mn-ea"/>
                <a:cs typeface="Book Antiqua"/>
              </a:rPr>
              <a:t>groupadd</a:t>
            </a:r>
            <a:r>
              <a:rPr lang="ko-KR" altLang="en-US" sz="1400" spc="-17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z="1400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en-US" altLang="ko-KR" sz="14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endParaRPr lang="en-US" altLang="ko-KR" sz="14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r>
              <a:rPr lang="ko-KR" altLang="en-US" spc="-250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lang="ko-KR" altLang="en-US" sz="1400" spc="-250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ko-KR" altLang="en-US" sz="14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lang="ko-KR" altLang="en-US" sz="14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변경하기 </a:t>
            </a:r>
            <a:r>
              <a:rPr lang="ko-KR" altLang="en-US" sz="14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182" dirty="0" err="1">
                <a:solidFill>
                  <a:prstClr val="black"/>
                </a:solidFill>
                <a:latin typeface="+mn-ea"/>
                <a:cs typeface="Book Antiqua"/>
              </a:rPr>
              <a:t>groupmode</a:t>
            </a:r>
            <a:r>
              <a:rPr lang="ko-KR" altLang="en-US" sz="140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z="14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40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en-US" altLang="ko-KR" sz="14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endParaRPr lang="en-US" altLang="ko-KR" sz="140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④</a:t>
            </a:r>
            <a:r>
              <a:rPr lang="ko-KR" altLang="en-US" sz="14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그룹을 </a:t>
            </a:r>
            <a:r>
              <a:rPr lang="ko-KR" altLang="en-US" sz="14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삭제하기 </a:t>
            </a:r>
            <a:r>
              <a:rPr lang="ko-KR" altLang="en-US" sz="14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lang="en-US" altLang="ko-KR" sz="1600" spc="-157" dirty="0" err="1">
                <a:solidFill>
                  <a:prstClr val="black"/>
                </a:solidFill>
                <a:latin typeface="+mn-ea"/>
                <a:cs typeface="Book Antiqua"/>
              </a:rPr>
              <a:t>delgroup</a:t>
            </a:r>
            <a:r>
              <a:rPr lang="ko-KR" altLang="en-US" sz="140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z="14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ko-KR" altLang="en-US" sz="14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latinLnBrk="1">
              <a:spcBef>
                <a:spcPts val="693"/>
              </a:spcBef>
              <a:buSzPct val="118181"/>
              <a:buFont typeface="Book Antiqua"/>
              <a:buChar char="-"/>
              <a:tabLst>
                <a:tab pos="304798" algn="l"/>
              </a:tabLst>
            </a:pPr>
            <a:endParaRPr lang="ko-KR" altLang="en-US" sz="140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04173" lvl="1" indent="-101183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SzPct val="118181"/>
              <a:buFont typeface="Book Antiqua"/>
              <a:buChar char="-"/>
              <a:tabLst>
                <a:tab pos="304798" algn="l"/>
              </a:tabLst>
            </a:pPr>
            <a:endParaRPr sz="1279" b="0" dirty="0">
              <a:solidFill>
                <a:prstClr val="black"/>
              </a:solidFill>
              <a:latin typeface="Consolas" panose="020B0609020204030204" pitchFamily="49" charset="0"/>
              <a:ea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4039921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943" y="268377"/>
            <a:ext cx="5622985" cy="6063905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34" dirty="0" err="1" smtClean="0">
                <a:solidFill>
                  <a:prstClr val="black"/>
                </a:solidFill>
                <a:latin typeface="+mn-ea"/>
                <a:cs typeface="나눔명조"/>
              </a:rPr>
              <a:t>패스워드</a:t>
            </a:r>
            <a:r>
              <a:rPr sz="2400" b="1" spc="34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그룹관련 설정</a:t>
            </a:r>
            <a:r>
              <a:rPr sz="2000" b="1" spc="-89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파일</a:t>
            </a: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8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시스템에는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패스워드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7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7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그룹에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관련되어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4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4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설정되어</a:t>
            </a:r>
            <a:r>
              <a:rPr sz="14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</a:t>
            </a:r>
            <a:r>
              <a:rPr sz="14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중요파일이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250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</a:t>
            </a:r>
            <a:r>
              <a:rPr sz="14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b="0" spc="-11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/etc/passwd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4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정보로 </a:t>
            </a:r>
            <a:r>
              <a:rPr b="0" spc="-138" dirty="0">
                <a:solidFill>
                  <a:prstClr val="black"/>
                </a:solidFill>
                <a:latin typeface="+mn-ea"/>
                <a:cs typeface="Book Antiqua"/>
              </a:rPr>
              <a:t>user, </a:t>
            </a:r>
            <a:r>
              <a:rPr b="0" spc="-172" dirty="0">
                <a:solidFill>
                  <a:prstClr val="black"/>
                </a:solidFill>
                <a:latin typeface="+mn-ea"/>
                <a:cs typeface="Book Antiqua"/>
              </a:rPr>
              <a:t>password, </a:t>
            </a:r>
            <a:r>
              <a:rPr b="0" spc="-148" dirty="0">
                <a:solidFill>
                  <a:prstClr val="black"/>
                </a:solidFill>
                <a:latin typeface="+mn-ea"/>
                <a:cs typeface="Book Antiqua"/>
              </a:rPr>
              <a:t>uid, </a:t>
            </a:r>
            <a:r>
              <a:rPr b="0" spc="-152" dirty="0">
                <a:solidFill>
                  <a:prstClr val="black"/>
                </a:solidFill>
                <a:latin typeface="+mn-ea"/>
                <a:cs typeface="Book Antiqua"/>
              </a:rPr>
              <a:t>pid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정보가 </a:t>
            </a:r>
            <a:r>
              <a:rPr sz="14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기록되며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400" b="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 삭제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사용자관련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변경도</a:t>
            </a:r>
            <a:r>
              <a:rPr sz="1400" b="0" spc="-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가능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250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 정보</a:t>
            </a:r>
            <a:r>
              <a:rPr sz="1400" b="0" spc="1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spc="-10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/etc/group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4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그룹의</a:t>
            </a:r>
            <a:r>
              <a:rPr sz="1400" b="0" spc="7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정보가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기록되며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 삭제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사용자 </a:t>
            </a:r>
            <a:r>
              <a:rPr sz="14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4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변경도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가능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b="0" spc="-9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98" dirty="0">
                <a:solidFill>
                  <a:prstClr val="black"/>
                </a:solidFill>
                <a:latin typeface="+mn-ea"/>
                <a:cs typeface="Book Antiqua"/>
              </a:rPr>
              <a:t>groupadd,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groupmod,</a:t>
            </a:r>
            <a:r>
              <a:rPr b="0" spc="-4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67" dirty="0">
                <a:solidFill>
                  <a:prstClr val="black"/>
                </a:solidFill>
                <a:latin typeface="+mn-ea"/>
                <a:cs typeface="Book Antiqua"/>
              </a:rPr>
              <a:t>delgroup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통하여 </a:t>
            </a:r>
            <a:r>
              <a:rPr sz="14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그룹관리를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400" b="0" spc="-11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것이</a:t>
            </a:r>
            <a:r>
              <a:rPr sz="1400" b="0" spc="23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spc="-250" dirty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패스워드관련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b="0" spc="-1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/etc/shadows</a:t>
            </a:r>
            <a:r>
              <a:rPr sz="14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62" dirty="0">
                <a:solidFill>
                  <a:prstClr val="black"/>
                </a:solidFill>
                <a:latin typeface="+mn-ea"/>
                <a:cs typeface="Book Antiqua"/>
              </a:rPr>
              <a:t>/etc/passwd</a:t>
            </a:r>
            <a:r>
              <a:rPr sz="14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파일과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패스워드를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89"/>
              </a:spcBef>
              <a:spcAft>
                <a:spcPts val="0"/>
              </a:spcAft>
              <a:buClrTx/>
            </a:pPr>
            <a:r>
              <a:rPr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4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페스워드는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암호화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되어있는 문장으로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패스워드는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함부로 </a:t>
            </a:r>
            <a:r>
              <a:rPr sz="14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바꿀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endParaRPr lang="en-US" sz="14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89"/>
              </a:spcBef>
              <a:spcAft>
                <a:spcPts val="0"/>
              </a:spcAft>
              <a:buClrTx/>
            </a:pPr>
            <a:r>
              <a:rPr sz="14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없으며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파일에서 패스워드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고치면 시스템  </a:t>
            </a:r>
            <a:r>
              <a:rPr sz="14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오류가</a:t>
            </a:r>
            <a:r>
              <a:rPr sz="14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발생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1576" y="268377"/>
            <a:ext cx="2733421" cy="1489143"/>
          </a:xfrm>
          <a:prstGeom prst="rect">
            <a:avLst/>
          </a:prstGeom>
        </p:spPr>
        <p:txBody>
          <a:bodyPr vert="horz" wrap="square" lIns="0" tIns="98061" rIns="0" bIns="0" rtlCol="0">
            <a:spAutoFit/>
          </a:bodyPr>
          <a:lstStyle/>
          <a:p>
            <a:pPr marL="12492" defTabSz="899404" latinLnBrk="1">
              <a:spcBef>
                <a:spcPts val="772"/>
              </a:spcBef>
            </a:pPr>
            <a:r>
              <a:rPr lang="ko-KR" altLang="en-US" spc="63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82" dirty="0" err="1" smtClean="0">
                <a:solidFill>
                  <a:prstClr val="black"/>
                </a:solidFill>
                <a:latin typeface="+mn-ea"/>
                <a:cs typeface="Book Antiqua"/>
              </a:rPr>
              <a:t>passwd</a:t>
            </a:r>
            <a:r>
              <a:rPr lang="en-US" altLang="ko-KR" spc="-182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ko-KR" altLang="en-US" sz="14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내부 형식</a:t>
            </a:r>
            <a:endParaRPr lang="ko-KR" altLang="en-US" sz="14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eaLnBrk="1" fontAlgn="auto" latinLnBrk="1" hangingPunct="1">
              <a:spcBef>
                <a:spcPts val="772"/>
              </a:spcBef>
              <a:spcAft>
                <a:spcPts val="0"/>
              </a:spcAft>
              <a:buClrTx/>
            </a:pPr>
            <a:r>
              <a:rPr b="0" spc="-93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93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93" dirty="0" smtClean="0">
                <a:solidFill>
                  <a:prstClr val="black"/>
                </a:solidFill>
                <a:latin typeface="+mn-ea"/>
                <a:cs typeface="Book Antiqua"/>
              </a:rPr>
              <a:t>username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sz="1400" b="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spc="-93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93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93" dirty="0" smtClean="0">
                <a:solidFill>
                  <a:prstClr val="black"/>
                </a:solidFill>
                <a:latin typeface="+mn-ea"/>
                <a:cs typeface="Book Antiqua"/>
              </a:rPr>
              <a:t>password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</a:t>
            </a:r>
            <a:r>
              <a:rPr sz="1400" b="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암호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b="0" spc="-5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5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5" dirty="0" err="1" smtClean="0">
                <a:solidFill>
                  <a:prstClr val="black"/>
                </a:solidFill>
                <a:latin typeface="+mn-ea"/>
                <a:cs typeface="Book Antiqua"/>
              </a:rPr>
              <a:t>uid</a:t>
            </a:r>
            <a:r>
              <a:rPr b="0" spc="-5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사용자아이디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7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그룹아이디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4" name="object 2"/>
          <p:cNvSpPr txBox="1"/>
          <p:nvPr/>
        </p:nvSpPr>
        <p:spPr>
          <a:xfrm>
            <a:off x="6264619" y="1757520"/>
            <a:ext cx="5002096" cy="2282148"/>
          </a:xfrm>
          <a:prstGeom prst="rect">
            <a:avLst/>
          </a:prstGeom>
        </p:spPr>
        <p:txBody>
          <a:bodyPr vert="horz" wrap="square" lIns="0" tIns="99934" rIns="0" bIns="0" rtlCol="0">
            <a:spAutoFit/>
          </a:bodyPr>
          <a:lstStyle/>
          <a:p>
            <a:pPr marL="144279" defTabSz="899404" eaLnBrk="1" fontAlgn="auto" latinLnBrk="1" hangingPunct="1">
              <a:spcBef>
                <a:spcPts val="787"/>
              </a:spcBef>
              <a:spcAft>
                <a:spcPts val="0"/>
              </a:spcAft>
              <a:buClrTx/>
            </a:pPr>
            <a:r>
              <a:rPr b="0" spc="30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30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30" dirty="0" err="1" smtClean="0">
                <a:solidFill>
                  <a:prstClr val="black"/>
                </a:solidFill>
                <a:latin typeface="+mn-ea"/>
                <a:cs typeface="Book Antiqua"/>
              </a:rPr>
              <a:t>gid</a:t>
            </a:r>
            <a:r>
              <a:rPr b="0" spc="3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사용자아이디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4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그룹아이디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0"/>
              </a:spcBef>
              <a:spcAft>
                <a:spcPts val="0"/>
              </a:spcAft>
              <a:buClrTx/>
            </a:pPr>
            <a:r>
              <a:rPr b="0" spc="-3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39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39" dirty="0" err="1" smtClean="0">
                <a:solidFill>
                  <a:prstClr val="black"/>
                </a:solidFill>
                <a:latin typeface="+mn-ea"/>
                <a:cs typeface="Book Antiqua"/>
              </a:rPr>
              <a:t>gecos</a:t>
            </a:r>
            <a:r>
              <a:rPr b="0" spc="-3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67" dirty="0">
                <a:solidFill>
                  <a:prstClr val="black"/>
                </a:solidFill>
                <a:latin typeface="+mn-ea"/>
                <a:cs typeface="Book Antiqua"/>
              </a:rPr>
              <a:t>General </a:t>
            </a:r>
            <a:r>
              <a:rPr b="0" spc="-133" dirty="0">
                <a:solidFill>
                  <a:prstClr val="black"/>
                </a:solidFill>
                <a:latin typeface="+mn-ea"/>
                <a:cs typeface="Book Antiqua"/>
              </a:rPr>
              <a:t>Electric 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Comprehensive </a:t>
            </a:r>
            <a:r>
              <a:rPr b="0" spc="-167" dirty="0">
                <a:solidFill>
                  <a:prstClr val="black"/>
                </a:solidFill>
                <a:latin typeface="+mn-ea"/>
                <a:cs typeface="Book Antiqua"/>
              </a:rPr>
              <a:t>Operating </a:t>
            </a:r>
            <a:endParaRPr lang="en-US" b="0" spc="-167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0"/>
              </a:spcBef>
              <a:spcAft>
                <a:spcPts val="0"/>
              </a:spcAft>
              <a:buClrTx/>
            </a:pPr>
            <a:r>
              <a:rPr lang="en-US" b="0" spc="-172" dirty="0" smtClean="0">
                <a:solidFill>
                  <a:prstClr val="black"/>
                </a:solidFill>
                <a:latin typeface="+mn-ea"/>
                <a:cs typeface="Book Antiqua"/>
              </a:rPr>
              <a:t>    </a:t>
            </a:r>
            <a:r>
              <a:rPr b="0" spc="-172" dirty="0" smtClean="0">
                <a:solidFill>
                  <a:prstClr val="black"/>
                </a:solidFill>
                <a:latin typeface="+mn-ea"/>
                <a:cs typeface="Book Antiqua"/>
              </a:rPr>
              <a:t>System </a:t>
            </a:r>
            <a:r>
              <a:rPr b="0" spc="-9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400" b="0" spc="-9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예전 </a:t>
            </a:r>
            <a:r>
              <a:rPr b="0" spc="-148" dirty="0">
                <a:solidFill>
                  <a:prstClr val="black"/>
                </a:solidFill>
                <a:latin typeface="+mn-ea"/>
                <a:cs typeface="Book Antiqua"/>
              </a:rPr>
              <a:t>Unix</a:t>
            </a:r>
            <a:r>
              <a:rPr sz="14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서비스와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호환성을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갖추기 위하여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만든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</a:t>
            </a:r>
            <a:r>
              <a:rPr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b="0" spc="-108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0"/>
              </a:spcBef>
              <a:spcAft>
                <a:spcPts val="0"/>
              </a:spcAft>
              <a:buClrTx/>
            </a:pPr>
            <a:r>
              <a:rPr lang="en-US"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sz="14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</a:t>
            </a:r>
            <a:r>
              <a:rPr sz="1400" b="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 넣은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값들이</a:t>
            </a:r>
            <a:r>
              <a:rPr sz="1400" b="0" spc="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b="0" spc="-84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84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84" dirty="0" err="1" smtClean="0">
                <a:solidFill>
                  <a:prstClr val="black"/>
                </a:solidFill>
                <a:latin typeface="+mn-ea"/>
                <a:cs typeface="Book Antiqua"/>
              </a:rPr>
              <a:t>homedir</a:t>
            </a:r>
            <a:r>
              <a:rPr b="0" spc="-8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사용자의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</a:t>
            </a:r>
            <a:r>
              <a:rPr sz="1400" b="0" spc="-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b="0" spc="-20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b="0" spc="-20" dirty="0" smtClean="0">
                <a:solidFill>
                  <a:prstClr val="black"/>
                </a:solidFill>
                <a:latin typeface="+mn-ea"/>
                <a:cs typeface="Tahoma"/>
              </a:rPr>
              <a:t>  </a:t>
            </a:r>
            <a:r>
              <a:rPr b="0" spc="-20" dirty="0" smtClean="0">
                <a:solidFill>
                  <a:prstClr val="black"/>
                </a:solidFill>
                <a:latin typeface="+mn-ea"/>
                <a:cs typeface="Book Antiqua"/>
              </a:rPr>
              <a:t>shell </a:t>
            </a:r>
            <a:r>
              <a:rPr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사용자가 사용하는 </a:t>
            </a:r>
            <a:r>
              <a:rPr b="0" spc="-167" dirty="0">
                <a:solidFill>
                  <a:prstClr val="black"/>
                </a:solidFill>
                <a:latin typeface="+mn-ea"/>
                <a:cs typeface="Book Antiqua"/>
              </a:rPr>
              <a:t>Unix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shell</a:t>
            </a:r>
            <a:r>
              <a:rPr sz="14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400" b="0" spc="-9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종류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7539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81" y="369009"/>
            <a:ext cx="6335009" cy="60873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97891" y="658071"/>
            <a:ext cx="524715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관리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etc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passwd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조회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(cat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으로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조회후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캡처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)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② 각 위치의 내용을 확인하고 앞 설명과 일치하는 지 확인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생략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)</a:t>
            </a: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468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85620" y="552588"/>
            <a:ext cx="52471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관리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사용자 생성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삭제를 통한 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passwd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파일 변경확인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패스워드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변경전후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캡쳐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)</a:t>
            </a: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3" y="315121"/>
            <a:ext cx="5785354" cy="45644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02" y="5021703"/>
            <a:ext cx="5789919" cy="7259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02" y="5889775"/>
            <a:ext cx="5785355" cy="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02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5" y="2858422"/>
            <a:ext cx="5647829" cy="5750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591" y="386233"/>
            <a:ext cx="52471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관리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해당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로 로그인 한 후 해당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가 속하는 그룹과 홈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디렉토리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 등을 확인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두개이상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ID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로 로그인후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기본디렉토리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sz="2000" dirty="0" err="1">
                <a:solidFill>
                  <a:srgbClr val="221F1F"/>
                </a:solidFill>
                <a:latin typeface="+mn-ea"/>
              </a:rPr>
              <a:t>캡쳐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)</a:t>
            </a: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그룹조회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그룹생성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그룹변경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그룹삭제 과정 실습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.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⑥ 각 절차 별로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etc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/group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파일을 조회하여 변경유무를 </a:t>
            </a: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확인</a:t>
            </a:r>
            <a:endParaRPr lang="ko-KR" altLang="en-US" sz="2000" dirty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7" y="2221675"/>
            <a:ext cx="5647829" cy="484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96" y="3600482"/>
            <a:ext cx="5647829" cy="28385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98" y="297386"/>
            <a:ext cx="5647829" cy="17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9" y="353080"/>
            <a:ext cx="5664812" cy="675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9" y="1143621"/>
            <a:ext cx="5664812" cy="26396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3591" y="386233"/>
            <a:ext cx="524715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AutoNum type="arabicParenR"/>
              <a:defRPr/>
            </a:pP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사용자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그룹 </a:t>
            </a:r>
            <a:r>
              <a:rPr lang="ko-KR" altLang="en-US" sz="2000" b="1" dirty="0" smtClean="0">
                <a:solidFill>
                  <a:srgbClr val="221F1F"/>
                </a:solidFill>
                <a:latin typeface="+mn-ea"/>
              </a:rPr>
              <a:t>관리</a:t>
            </a:r>
            <a:endParaRPr lang="en-US" altLang="ko-KR" sz="2000" b="1" dirty="0" smtClean="0">
              <a:solidFill>
                <a:srgbClr val="221F1F"/>
              </a:solidFill>
              <a:latin typeface="+mn-ea"/>
            </a:endParaRPr>
          </a:p>
          <a:p>
            <a:pPr marL="457200" lvl="0" indent="-45720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AutoNum type="arabicParenR"/>
              <a:defRPr/>
            </a:pP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그룹조회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그룹생성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그룹변경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그룹삭제 과정 실습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.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⑥ 각 절차 별로 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</a:t>
            </a:r>
            <a:r>
              <a:rPr lang="en-US" altLang="ko-KR" sz="2000" dirty="0" err="1">
                <a:solidFill>
                  <a:srgbClr val="221F1F"/>
                </a:solidFill>
                <a:latin typeface="+mn-ea"/>
              </a:rPr>
              <a:t>etc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/group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파일을 조회하여 변경유무를 </a:t>
            </a:r>
            <a:r>
              <a:rPr lang="ko-KR" altLang="en-US" sz="2000" dirty="0" smtClean="0">
                <a:solidFill>
                  <a:srgbClr val="221F1F"/>
                </a:solidFill>
                <a:latin typeface="+mn-ea"/>
              </a:rPr>
              <a:t>확인</a:t>
            </a:r>
            <a:endParaRPr lang="en-US" altLang="ko-KR" sz="2000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⑦ 사용자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(user)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가 속하는 그룹을 변경</a:t>
            </a:r>
            <a:r>
              <a:rPr lang="en-US" altLang="ko-KR" sz="2000" dirty="0">
                <a:solidFill>
                  <a:srgbClr val="221F1F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rgbClr val="221F1F"/>
                </a:solidFill>
                <a:latin typeface="+mn-ea"/>
              </a:rPr>
              <a:t>추가함에 따라 권한이 변경되는지 확인</a:t>
            </a:r>
            <a:r>
              <a:rPr lang="en-US" altLang="ko-KR" sz="2000" dirty="0" smtClean="0">
                <a:solidFill>
                  <a:srgbClr val="221F1F"/>
                </a:solidFill>
                <a:latin typeface="+mn-ea"/>
              </a:rPr>
              <a:t>.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dirty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59" y="4387568"/>
            <a:ext cx="5680449" cy="13274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38" y="3898165"/>
            <a:ext cx="5664033" cy="3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1532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2116</TotalTime>
  <Words>1340</Words>
  <Application>Microsoft Office PowerPoint</Application>
  <PresentationFormat>와이드스크린</PresentationFormat>
  <Paragraphs>255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SimSun</vt:lpstr>
      <vt:lpstr>나눔명조</vt:lpstr>
      <vt:lpstr>맑은 고딕</vt:lpstr>
      <vt:lpstr>새굴림</vt:lpstr>
      <vt:lpstr>은 바탕</vt:lpstr>
      <vt:lpstr>함초롬바탕</vt:lpstr>
      <vt:lpstr>Arial</vt:lpstr>
      <vt:lpstr>Book Antiqua</vt:lpstr>
      <vt:lpstr>Consolas</vt:lpstr>
      <vt:lpstr>Corbel</vt:lpstr>
      <vt:lpstr>Tahoma</vt:lpstr>
      <vt:lpstr>Wingdings</vt:lpstr>
      <vt:lpstr>기본</vt:lpstr>
      <vt:lpstr>linux 프로그래밍 5강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108</cp:revision>
  <dcterms:created xsi:type="dcterms:W3CDTF">2023-03-17T06:49:37Z</dcterms:created>
  <dcterms:modified xsi:type="dcterms:W3CDTF">2023-03-30T08:22:09Z</dcterms:modified>
</cp:coreProperties>
</file>